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5" autoAdjust="0"/>
    <p:restoredTop sz="90976" autoAdjust="0"/>
  </p:normalViewPr>
  <p:slideViewPr>
    <p:cSldViewPr>
      <p:cViewPr varScale="1">
        <p:scale>
          <a:sx n="98" d="100"/>
          <a:sy n="98" d="100"/>
        </p:scale>
        <p:origin x="7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affa" userId="48289b81-d591-42f3-9220-19a1461c65a8" providerId="ADAL" clId="{D829CD5F-0CA2-47D6-80EE-8BA81E53F5FF}"/>
    <pc:docChg chg="modSld">
      <pc:chgData name="Tony Raffa" userId="48289b81-d591-42f3-9220-19a1461c65a8" providerId="ADAL" clId="{D829CD5F-0CA2-47D6-80EE-8BA81E53F5FF}" dt="2019-09-11T20:34:09.047" v="3" actId="13822"/>
      <pc:docMkLst>
        <pc:docMk/>
      </pc:docMkLst>
      <pc:sldChg chg="modSp">
        <pc:chgData name="Tony Raffa" userId="48289b81-d591-42f3-9220-19a1461c65a8" providerId="ADAL" clId="{D829CD5F-0CA2-47D6-80EE-8BA81E53F5FF}" dt="2019-09-11T20:34:09.047" v="3" actId="13822"/>
        <pc:sldMkLst>
          <pc:docMk/>
          <pc:sldMk cId="0" sldId="256"/>
        </pc:sldMkLst>
        <pc:spChg chg="mod">
          <ac:chgData name="Tony Raffa" userId="48289b81-d591-42f3-9220-19a1461c65a8" providerId="ADAL" clId="{D829CD5F-0CA2-47D6-80EE-8BA81E53F5FF}" dt="2019-09-11T20:34:05.005" v="2" actId="13822"/>
          <ac:spMkLst>
            <pc:docMk/>
            <pc:sldMk cId="0" sldId="256"/>
            <ac:spMk id="26" creationId="{00000000-0000-0000-0000-000000000000}"/>
          </ac:spMkLst>
        </pc:spChg>
        <pc:spChg chg="mod">
          <ac:chgData name="Tony Raffa" userId="48289b81-d591-42f3-9220-19a1461c65a8" providerId="ADAL" clId="{D829CD5F-0CA2-47D6-80EE-8BA81E53F5FF}" dt="2019-09-11T20:34:09.047" v="3" actId="13822"/>
          <ac:spMkLst>
            <pc:docMk/>
            <pc:sldMk cId="0" sldId="256"/>
            <ac:spMk id="28" creationId="{00000000-0000-0000-0000-000000000000}"/>
          </ac:spMkLst>
        </pc:spChg>
        <pc:spChg chg="mod">
          <ac:chgData name="Tony Raffa" userId="48289b81-d591-42f3-9220-19a1461c65a8" providerId="ADAL" clId="{D829CD5F-0CA2-47D6-80EE-8BA81E53F5FF}" dt="2019-09-11T20:33:55.828" v="1" actId="13822"/>
          <ac:spMkLst>
            <pc:docMk/>
            <pc:sldMk cId="0" sldId="256"/>
            <ac:spMk id="33" creationId="{00000000-0000-0000-0000-000000000000}"/>
          </ac:spMkLst>
        </pc:spChg>
        <pc:spChg chg="mod">
          <ac:chgData name="Tony Raffa" userId="48289b81-d591-42f3-9220-19a1461c65a8" providerId="ADAL" clId="{D829CD5F-0CA2-47D6-80EE-8BA81E53F5FF}" dt="2019-09-11T20:33:51.635" v="0" actId="13822"/>
          <ac:spMkLst>
            <pc:docMk/>
            <pc:sldMk cId="0" sldId="256"/>
            <ac:spMk id="41" creationId="{750C092D-B31A-4018-BD62-972AEF4135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195" tIns="47098" rIns="94195" bIns="47098" rtlCol="0"/>
          <a:lstStyle>
            <a:lvl1pPr algn="l">
              <a:defRPr sz="1200"/>
            </a:lvl1pPr>
          </a:lstStyle>
          <a:p>
            <a:endParaRPr lang="en-US"/>
          </a:p>
        </p:txBody>
      </p:sp>
      <p:sp>
        <p:nvSpPr>
          <p:cNvPr id="3" name="Date Placeholder 2"/>
          <p:cNvSpPr>
            <a:spLocks noGrp="1"/>
          </p:cNvSpPr>
          <p:nvPr>
            <p:ph type="dt" idx="1"/>
          </p:nvPr>
        </p:nvSpPr>
        <p:spPr>
          <a:xfrm>
            <a:off x="4023094" y="0"/>
            <a:ext cx="3077739" cy="469424"/>
          </a:xfrm>
          <a:prstGeom prst="rect">
            <a:avLst/>
          </a:prstGeom>
        </p:spPr>
        <p:txBody>
          <a:bodyPr vert="horz" lIns="94195" tIns="47098" rIns="94195" bIns="47098" rtlCol="0"/>
          <a:lstStyle>
            <a:lvl1pPr algn="r">
              <a:defRPr sz="1200"/>
            </a:lvl1pPr>
          </a:lstStyle>
          <a:p>
            <a:fld id="{8C3E84D4-34C7-483C-858D-98948B1B516F}" type="datetimeFigureOut">
              <a:rPr lang="en-US" smtClean="0"/>
              <a:pPr/>
              <a:t>9/11/2019</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195" tIns="47098" rIns="94195" bIns="47098"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195" tIns="47098" rIns="94195" bIns="470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195" tIns="47098" rIns="94195" bIns="47098"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2"/>
            <a:ext cx="3077739" cy="469424"/>
          </a:xfrm>
          <a:prstGeom prst="rect">
            <a:avLst/>
          </a:prstGeom>
        </p:spPr>
        <p:txBody>
          <a:bodyPr vert="horz" lIns="94195" tIns="47098" rIns="94195" bIns="47098" rtlCol="0" anchor="b"/>
          <a:lstStyle>
            <a:lvl1pPr algn="r">
              <a:defRPr sz="1200"/>
            </a:lvl1pPr>
          </a:lstStyle>
          <a:p>
            <a:fld id="{58634AEF-5073-4ED9-BD4D-CA70FEA3C6DF}" type="slidenum">
              <a:rPr lang="en-US" smtClean="0"/>
              <a:pPr/>
              <a:t>‹#›</a:t>
            </a:fld>
            <a:endParaRPr lang="en-US"/>
          </a:p>
        </p:txBody>
      </p:sp>
    </p:spTree>
    <p:extLst>
      <p:ext uri="{BB962C8B-B14F-4D97-AF65-F5344CB8AC3E}">
        <p14:creationId xmlns:p14="http://schemas.microsoft.com/office/powerpoint/2010/main" val="242725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62A924-0CB9-46DE-B8A2-0539699119B1}"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62A924-0CB9-46DE-B8A2-0539699119B1}"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62A924-0CB9-46DE-B8A2-0539699119B1}"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62A924-0CB9-46DE-B8A2-0539699119B1}"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62A924-0CB9-46DE-B8A2-0539699119B1}" type="datetimeFigureOut">
              <a:rPr lang="en-US" smtClean="0"/>
              <a:pPr/>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62A924-0CB9-46DE-B8A2-0539699119B1}"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62A924-0CB9-46DE-B8A2-0539699119B1}" type="datetimeFigureOut">
              <a:rPr lang="en-US" smtClean="0"/>
              <a:pPr/>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62A924-0CB9-46DE-B8A2-0539699119B1}" type="datetimeFigureOut">
              <a:rPr lang="en-US" smtClean="0"/>
              <a:pPr/>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2A924-0CB9-46DE-B8A2-0539699119B1}" type="datetimeFigureOut">
              <a:rPr lang="en-US" smtClean="0"/>
              <a:pPr/>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62A924-0CB9-46DE-B8A2-0539699119B1}"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62A924-0CB9-46DE-B8A2-0539699119B1}" type="datetimeFigureOut">
              <a:rPr lang="en-US" smtClean="0"/>
              <a:pPr/>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D62A-AF45-4623-ABD2-3A2D2FB994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2A924-0CB9-46DE-B8A2-0539699119B1}" type="datetimeFigureOut">
              <a:rPr lang="en-US" smtClean="0"/>
              <a:pPr/>
              <a:t>9/11/2019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D62A-AF45-4623-ABD2-3A2D2FB994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ker.com/clipart-10204.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425A531C-FA11-4CFC-9E9B-83999A24E6AB}"/>
              </a:ext>
            </a:extLst>
          </p:cNvPr>
          <p:cNvPicPr>
            <a:picLocks noChangeAspect="1"/>
          </p:cNvPicPr>
          <p:nvPr/>
        </p:nvPicPr>
        <p:blipFill>
          <a:blip r:embed="rId2"/>
          <a:stretch>
            <a:fillRect/>
          </a:stretch>
        </p:blipFill>
        <p:spPr>
          <a:xfrm>
            <a:off x="2720375" y="160337"/>
            <a:ext cx="1767292" cy="1267115"/>
          </a:xfrm>
          <a:prstGeom prst="rect">
            <a:avLst/>
          </a:prstGeom>
        </p:spPr>
      </p:pic>
      <p:pic>
        <p:nvPicPr>
          <p:cNvPr id="4" name="Picture 4" descr="Ink Pen Clip Art">
            <a:hlinkClick r:id="rId3"/>
          </p:cNvPr>
          <p:cNvPicPr>
            <a:picLocks noChangeAspect="1" noChangeArrowheads="1"/>
          </p:cNvPicPr>
          <p:nvPr/>
        </p:nvPicPr>
        <p:blipFill>
          <a:blip r:embed="rId4" cstate="print"/>
          <a:srcRect/>
          <a:stretch>
            <a:fillRect/>
          </a:stretch>
        </p:blipFill>
        <p:spPr bwMode="auto">
          <a:xfrm>
            <a:off x="14190663" y="-26050875"/>
            <a:ext cx="2000250" cy="2819400"/>
          </a:xfrm>
          <a:prstGeom prst="rect">
            <a:avLst/>
          </a:prstGeom>
          <a:noFill/>
        </p:spPr>
      </p:pic>
      <p:pic>
        <p:nvPicPr>
          <p:cNvPr id="3" name="Picture 3"/>
          <p:cNvPicPr>
            <a:picLocks noChangeAspect="1" noChangeArrowheads="1"/>
          </p:cNvPicPr>
          <p:nvPr/>
        </p:nvPicPr>
        <p:blipFill>
          <a:blip r:embed="rId5"/>
          <a:srcRect/>
          <a:stretch>
            <a:fillRect/>
          </a:stretch>
        </p:blipFill>
        <p:spPr bwMode="auto">
          <a:xfrm>
            <a:off x="4567238" y="3424238"/>
            <a:ext cx="9525" cy="9525"/>
          </a:xfrm>
          <a:prstGeom prst="rect">
            <a:avLst/>
          </a:prstGeom>
          <a:noFill/>
          <a:ln w="9525">
            <a:noFill/>
            <a:miter lim="800000"/>
            <a:headEnd/>
            <a:tailEnd/>
          </a:ln>
        </p:spPr>
      </p:pic>
      <p:pic>
        <p:nvPicPr>
          <p:cNvPr id="5" name="Picture 4"/>
          <p:cNvPicPr>
            <a:picLocks noChangeAspect="1" noChangeArrowheads="1"/>
          </p:cNvPicPr>
          <p:nvPr/>
        </p:nvPicPr>
        <p:blipFill>
          <a:blip r:embed="rId5"/>
          <a:srcRect/>
          <a:stretch>
            <a:fillRect/>
          </a:stretch>
        </p:blipFill>
        <p:spPr bwMode="auto">
          <a:xfrm>
            <a:off x="4567238" y="3424238"/>
            <a:ext cx="9525" cy="9525"/>
          </a:xfrm>
          <a:prstGeom prst="rect">
            <a:avLst/>
          </a:prstGeom>
          <a:noFill/>
          <a:ln w="9525">
            <a:noFill/>
            <a:miter lim="800000"/>
            <a:headEnd/>
            <a:tailEnd/>
          </a:ln>
        </p:spPr>
      </p:pic>
      <p:pic>
        <p:nvPicPr>
          <p:cNvPr id="1029" name="Picture 5"/>
          <p:cNvPicPr>
            <a:picLocks noChangeAspect="1" noChangeArrowheads="1"/>
          </p:cNvPicPr>
          <p:nvPr/>
        </p:nvPicPr>
        <p:blipFill>
          <a:blip r:embed="rId5"/>
          <a:srcRect/>
          <a:stretch>
            <a:fillRect/>
          </a:stretch>
        </p:blipFill>
        <p:spPr bwMode="auto">
          <a:xfrm>
            <a:off x="4567238" y="3424238"/>
            <a:ext cx="9525" cy="9525"/>
          </a:xfrm>
          <a:prstGeom prst="rect">
            <a:avLst/>
          </a:prstGeom>
          <a:noFill/>
          <a:ln w="9525">
            <a:noFill/>
            <a:miter lim="800000"/>
            <a:headEnd/>
            <a:tailEnd/>
          </a:ln>
        </p:spPr>
      </p:pic>
      <p:sp>
        <p:nvSpPr>
          <p:cNvPr id="2" name="AutoShape 2" descr="data:image/jpeg;base64,/9j/4AAQSkZJRgABAQAAAQABAAD/2wCEAAkGBhQSEBUUEBQVFRUUFBYYFRQUEBUUFhUXFhUVFRYVFBUXHCYeFxklGRQVHy8gIycpLCwsFR4xNTAqNSYrLCkBCQoKDgwOGg8PGikfHyAqKS8sMiwsLCkpLCkpLCwsLCwpLCwpLCkpLykpLCwsLCwsLCwpLCwpLCksLCwpLCksLP/AABEIAOEA4QMBIgACEQEDEQH/xAAcAAAABwEBAAAAAAAAAAAAAAAAAQIDBAUGBwj/xABDEAACAQIEAwQGBQoFBQEAAAABAgADEQQSITEFQVEGImFxEzKBkaGxI0JSwdEHFCQzYnKCkrLhU3OiwvAVNIO00mP/xAAaAQACAwEBAAAAAAAAAAAAAAAAAQIDBAUG/8QALxEAAgIBBAECBAUEAwAAAAAAAAECAxEEEiExQSJREzJxgRQzkcHRYqGx8FJTYf/aAAwDAQACEQMRAD8A6u0TATBAA4LwoLwAOGpiYAYAPOdF/i+YknDnSQmb1fC/xtJVEkDY+6AEmFeIFb9lvdCNX9lvdABZiTEmt+y3uiGrfst7oAQ628YMerHXYxkmAC6J19/ynK+GNeox6s597MZ09qlgxsfVb+kzlvBj8QT75v0a4k/oVWeC77CgXY9Va/mKmnwM1jTI9gz6/t+JUzWEynVfmMnX8oRjbRZMbZpmJDbRBMUzRu8AFgwZojNBfwgBX9pv+0q+Q+c48mwnX+0QJw1QBSdBy5A3N/ZOVJi1/wAJfbACPJXFv17+f3CEcYP8JPjH8Zi1VyDTVjpqTvcX6QAr4JK/P1/wafxhwA9EwQjCvABUOIvGMdxBKKF6rqiruzGwEAJMNZyztF+Vsm6YIWsf1tRN7bhKZOnmfdM9hu2eOZtcXUudADlAB3AuFuD5xZHg7vUOi+bfOTaWwnLuBdqcRa1Wrmy7rUQXGbndbXXxm24X2kBAWsMh5MNUPt+r7Y8CL68BMEKABXiWioloAQcVvIxknFbyKYAM4trUqh6U3/pM5jwY2A/dE6TxVrYeselGp/SZzPhhtby+SmdDR/LL7FNvaLrsEdW8vwmvMyHYPdvL7hNdKdV+aydXyhNGnMcaNvMpMZeIEW8RzgAqGIUEAGOI/qan+W3yM4qpnZ+KH6Cr/lv/AEmc07I9mGxlQBQWVSA4Xded2J0A/GAFGTH+JOBUNyNl5/sidlH5OcKi/S4bDHxNMu3vjeLbDUL+ioUSbC5GGp8tBdje2nhE2PBxT84X7S/zCCde/wCur/hL/Lh//iCLI9rNxeEYCYV5IiFUqBQSdgCT5DWeeu2/birjKp1yUVJ9HTG1tbM3ViDOzdvsaaXDsQy7mnlGtvW0++ebK7axYGO0sbYm+oO4tJuC4nkNlY2O2b/dcEMJTNF03NrCMMmixHHDf6MlSBsNvMDlJ3A+2takCrZnUm4GbUdbXlTw3s9UcXtYeOhM1/Z/s2F1dRc9enhK5WpF0aZSOl9he2prWp1L2OUUyRrcKSwPTabi840+HahZ8Oo7hzZes69gcWKtJKikFXVWBHQiSjNTWUVzrcHhj94kwzEkyRAh4neRWknFbyKxgBXdoGthMQf/AMX+U5thG1Hk39DTovaU/oWI/wAlvuE5thj8m/oM6eiXof1M1vaNH2E3f/nKa4zJdhks1QdD+M1pmbV/mFtXyiGjbRxo20ylgw0Rzi2iOcAFCC8KN164RSzGyjcnlra/xgArEUQ6MrEgMpUkbgHTTxkTC41cNTWjhUFOmgtYaknmWbdmPUxrHcRVh3G06gysbE9JROTzhG2upKOWaHEcZIp2c3J8zb3Smopc3GniCfvkFKhLEnbxO0nAE+qVHiRf8I85IPsc9F4j3CCD0Lfa/wBEEBG7MEIwXlxmM3+Udb8LxGl+6vs7w1nm/EL3j5z0l+UFSeG4gD/DJ92tp5txA5iLIDA3l3wLAXcMw8vD2c5V4U2abrguFsAbWPMn8eUqslhGimG55L3A0RYXEtaRAlSuMQa3Y/uozD3gSVg+L03Nlv8AxIy/MTG15OjldIt1xIWxba48yeQHjN/2ddfzZAgKhLrlItax/vOQcTrOtUkMnpEQmmrsFVf2jzZjN7+TLF1Thv0hyzuc4BQJl5Wyjw6zRUtvPuY7/UuPBs4TQQjNRiIeK3kYyRid5GaAFR2pP6FiP8s/MTAijlQE/by+z0Qb75vO1h/Qa/8Aln5iYvH6U18ay/8ArUfxnT0fyP6/wUW9l32SS1Sp4/8A0800znZX16nkP6mmiJmXU82Msh0JMaeOGNuZmJjDREW0bgAoSp4xiLF1cp6P0a5wylrq5cPcBhfRVtaWOJxApoXbYe8k6AD2zPYymKvfxK91ihCJU5UyTYkajWQk8F9VblyVeBp5QRT1XpnY29jC48pJXOTbIbdQyn77x+uykllULc3/AOdYSV+kzp8m7GER8Vj1QgHMLnQejY6+JAkmjjuV9d7bWHW33yFxV2NJ8ujMjBTexBymxlN2gx7ClTCkmqGA6nLbXMZLPJCUEoOT8Gp9Kv2vjBMP+e1Ov+qCTwzn/iaf+SPQBMK8ImFmlxEj8Twi1aT039V1IM4J2k7KJSetTQMHom4YscrqdQcp2Xe3lPQUzvbHsouMokKQtUDuPbe2uRvC8hJPwW1OOcSODdmaH04zLy0uOc2jU7Da46dZDxvC2oscw1RhcWAKnmDY28fbLTD1ARMs228myuO1YKr89q1FqZr0rKRTRaZdmPK7WyqPZJXBsI6IDUYltyTv/eWyYZTG+Ii2ULt9bxHhIueVjBdGvDzksqaLVAJFyBrpqQJf9m8aA9MrzZRfrc2mT4Ti2D2Gg5aXN5bdlirYv0afVrLm00P1yQeYiWcoc8YZ1SJaGTCnQOOQsSdZFJknFbyLACp7W/8AY1/3P9yzF8UNkT/PX/16H4zZdrj+g1/3B/Us55xnFn0tNOXpQfb6KgPunU0a9P3/AIM9vZreyJ1qeQ/H75ozMl2UxQRK9Q3IRWYgbkIoJA8dI1wnt4cZTZ6KejUNl7xzPsDe40G8z3QcrdqLIvEcmzNFrXtp1Og950kT0ykkKysV3CurEedjpOYdtuL16dXDsKl0N9GVWBKkHXMDyJ90n9ksXSTHJZFSri6dVnyd1SFYMjZNgTlqHTeVTq2pv2/calk3rRsxbRsmUExvGYNaqFHvZt7GxHQg8jMi6FAEzs4QWDt6zAE6seZmxd7AnewvbrMZi1y3Gv1jY20zEkLp0FpVYatO+yLXxmwvBTxXjKypV1hLiAoJbb5/2leODRZbGuO6b4HOK1HerTcjLSpkm5YDOSpFlXc2vCoYY1znfu0+XV/BfvMbSh6Rs9Xb6qDmPuHzljZn8B05AeAnQ02l6lM4Vt09Q+eI+3v9Rfo6H+EvwgifzGCdPZX7ENn9J2AtBeJvBecU3BVHtOdflI/KS2FIw+HH0xALMTpTBvbb6xttNf2p4x+a4SrXtcovcB5u3dQe1iJ5x7QFhWIqNnqetWc7mo2rC/QbQGIr8YqNXNZmLMWzNcnXlr7NJt+G4oFAQdGAI9swNXAsqqWFs1yAd7DmRyGs0PZ3EXoW+wxH3j5yq2PBfRPEsGuTEtG3NUm4K28bk+crUxZG8mUMcNmmVrBuUk+yTg7lu+WPwHwlzW4q+Hq4YYfKKtVmVc2gIC+rfkSSBeV2CrKdtfKU/aXidRsfQUL3VKikQb97MGN+moHuk6+ZIjc8QOwcK7Wscq4mm1NiNyBYkaMLqSLggi2h0M0ue4uNpTUctegtUpbNb0iuLG9gMxHQ2HuEThf0eplzXovbLc3NNibWvzUm3tm18HLTyT8SdZGMdxD6xkmICo7XH9Brfur/AFrOc8Zp/pFE661eY6JRE6H2xb9BreS/1rObYrij1q9LO7vkrADOuW1wm3XadHSSxHHvn9imyOefY1nYIX9KDsSwI6g5QR7iZh+xjGji8XhjfuVDZeQKOyEgeK5fdNp+T+p+t8z81mS4w60+0T5DpWADeDFNbfxIPfI2PGo/QEswHvyg0L4UNzp1FI8m7p+cy3BOLsvEcNWfXK1JBbS1Mr6MD/Ubze9psPnwdZbXPo2I8wLj5TmKYcHDPWBbPSdAtiMoB1uRvva1uchqIvdx7f4JV9HoWpuYyYihic9NGse8iNt1UGHfwMxlhD4rxIU1yj1iPcDMnjq1wZI7W8foLVVAS1S4VwtiFB2zHr4DleVeNxozejpd9jzFrCUtOTwi5aiquGW+f7ldVbmfYOZkrB8OZzmYeQ5D+8k4bAKhzVGDOd7G4HgJIbF/ZFp1KNLt5l2c22yVzzPrwhxcMq+sYGxA5SMWJgtNuPcjkf8AzkwRiCPAbjr8EEPIeQPunDNxh/ytBjw45dvTUb/zi3xtOOcAwn5xxKkj/WrAtfmF7zX8wpndO2OJvQam1MZWHezNtbUFQu5v1ImB4Bw9KbEooAIYFudzz8fO8tjW32VysXSKjj2EovjHFKpnXKysuX9WSQSA2zD5WlHwmmadR06N8Dax901C8HNKuTa4bY20t4xHHOBtcV6Q1Qd9beuo6ftCSvrzHglRPExoUQwj+HwIvrtI2FrXF190sKZJE5EmdiKTJZrqi93fwkGnS9JisMCbEVlN/AG5+AjtOgSwvLfA8GWkz4iswUU0OU72JsTlF9WtoD4ydEd01ghfJRg8nUuD41Stj1III2HL2R/EcIQt3hoRbbQa35ja84hT7b470mejU9FTdjkX0aMcvIsSuptOj9hvygnEn0GMstbX0dQCy1OeW3Jre+dqdMktxwviLODUDDqTlUr4afeLwzwtuWU+2M42p6JrAak3AtbfcxVLHk7ynZnomptFB2zokYSqrd03p69AXXWYDiuFVMVQy1RUvXa9mU2AyWOh2PjOg9usZmwNYHe6AfzKZyfAFTjaYQKLVSTlJPMWvfnL6amnGWet3+ET+K9rjxzj6/Y0fYniApDEu21Oln8yToPaRMX2kxJTGYdvroymoeZeo2d9egzWEt8HVKJfk+UkfaCMSoPheVNs1VydSzdL7nN8zNsqdzb98f2KFPHHsdBqa38pjeC8LfD4is+mRiGS9jdgxfUct7TX4d7op8JS4qrZ2GwG7ch5xOKfL8BuwbLG8bo0kD1qioGFwCe8dL2VdzMNx3tvUxGanhL0qWoaqTZ25WFj3Bbp3vKUmIo02qErepm8CFv16keB0kunw46GpqBsikACclVSnJqPRTO+dnECBgsDr3LXPrVG2HM2l1hMIEGljfcjc/2ihV0sEYDoCLRym46MPOdCqhV8+RQrUeXywwkVaKzwvSTRknkK0GWEa0MVoZAPLBC9LBDIsHR+McXakwCGx3Jtr5Sdwvj616ZSowDrpfa+lwZj+KYvPUJ8ZWNVIbQnUdemn3zmxjwXyeWabtDwprHvZgeusy608ulpLp8Se1iSR0McUXk1kgyGcLcW2HhKFsBUw1QsjMabG9iSwB5g35TVijaKyX3k9wtpnTgqb/S0gNQTUUa2PUCBKQtddjJ+J4CQ2egcrdBp/wAHhIn5oTcpZX+snJj4fZM5+o0271Q/Q6em1W302fqAodAvrHQeZ2kziND0uWiulKkLHrVf6zHwvC7PUy7O7gj0ZygEW7xFyfYPnLP0NpLRV7Fvfkhrbdz2IhNwIOviNpBq9n3BBS1wbjWxBmn4eNIq1mm9WNHP2Jmgw+LZqFNnu3dXfVlOxW/MeO8dqVbLf5SNgf1ZXlEObc/jvK+PA+ip7VVf0Ot4On+0zn1JgvEb20WodhyG83Hap/0WuOlWn7sqmYpaP6VXqfZdlXzYm/uA/wBU3UL0P/fYUuGFiPDYCw8hFdjsB6bEOx1WhTZz4nKyoPfc/wAMGIFlJmh4AEwHC3rVbk1rtYbsGBWko6aanzMeot+HAK0nywcLP0YHSNYiiDmHX/nthYa+TusQLDQW6eUq8PxBhVtUYsGB35MpsYwGzh/RmwHdOwtaPrTB2NpPr4YOuvs8D1EqGqmmbPsPrD74sY6ESSh6CEvkffDStcaGLBBiDsVTI5xWQRKCGREMJqAifzcQy0KABfm46wQ7QQAnVaxjDHvL5294hCrE1qgAmEmyelOSKci4Wtyk4CMiCGIYaUlfj5XEMgUEDTXYtuYpT29koxbL5WiWCMbvcftKL+8StTthVX1VpD/wqfnJ+ExzV09I+XMSQcqhRpoLAbSEJqTJyi0iZkQKPR1FY35grY+XQjnyMfHD7i7b9JWsg+sQP4ST8JYVeNM1IZT6os3cF7fa94lrIB4fDlSRF06P0muxjOGrE2bNcHwGh6GT2Y62GoOndB3F+o03EjgZb4el7pArU1Viqm8jUuK1vUYJ4G1m8Dod4eHFrseWp1vpa5jSEU3atvoa/jWQD+FVvMvUADPbZnZr9bnQ+600aqcSS7kikzFkQWBa/wBZjvrYaQsR2eUi9O6sNrm4Pgb8pfDUQr9LBwlJZM89ANSfcEghSORtvY7yN2o47+dsiICKVGmBY6d7KA5PuAELieOyoy2CtcggcrkkyvTDZaevrPYnyuLCUPN1rUukymbTxWvuafhrfRKDyFvdpKPjSFXzDdXzD27iW3Daurr0sfff8IxxmncgjmPiJ0CY/gsUCAOR2hY7D5hcC5HLqPxlRgW7pS9iNVPTW8ucFivSJrow0YeP4QApxSI71M6cx+Ij1Otm8CI5jaGVsyc9+kYQgm2qt9k6X8jz8oCJtFusWxkUVtbNoYsVZEBwtCzROaJbSADmeCM54IASSbRrHuBYdQbxyoJB4rV1HlMJaWPCamZRfe9j7DLxBOf4Co5xSqrEKVJYA7m4Am1F1W5Y+8x5SWWR2tvCJdwJh6mJvWDdWJ/mJmgxWNJBAYgTNigiuCzMMu12sJhnfGbwjdDTSissmPVml4BXAoLc7lj8ZlMt1LZgN7DmZa4DF2pqLbA/EkyyvsqkuDRYispkShUKtp5SCMTeSaTTSUFph3A226SWmII2MrFqR1K0eCJPRizrrrrrYXjXG+NoiNTHedlINjogI3bx8I1xgPQpqWIV31VL99V5Ow+rflzmcWmCpLMoOYWuTmYm9yBz8fOaKq1L1Mi3g0vC8QDTW32QLdLaWkurj1pozNYKAST4CYajxRqTKE2cZrbi3I/CM8f4rUqFaeYG+pVVtryBPPrMV1OxtrlE5ahRh/6QKYNes7sNCxZvMm4X5e6SsQDmHQFRH8NQCKF9pPU8zGzrl8WJm6mvZHnszwWO+x/C4gDEHoVA9t9vjJfEKwKaAmx6HylO72LN9klv5dfumgrLmTTmJeWFFXSxBHI/CPI+V8y89xfQwLqNYgbW6fKIRbUKauuYnNcWtyHUW5StxNEK2VtuRPyPjE0cQabZh6psHHhyYeI1v106S2q0w68rdeQHUxjKZwRv3l5faXyPP2wCt11HI/cw5RVuh25jY+I8I0/hvEIezRsvrcGIp+G/2eXs6QNUGuljFgB30x6wo1mghgCViMcQbW0lVxDGEyTiHvKnHPpbcnYDUnwtMDNCQvs3iL4s9Qo+d5ssTXvp4TO8B4D6C9Wp+tYbckHTxba8s2rTm3X7vSjpU0bXvfYdeiBu5HhcSBXRNbC567/GOsw1J1MiYjFADUgATOjU2Iw9Q373Ll/eTKFSQqKhtpa4XDzpUV7Ucq+xTfHgk4ZLywRYMJSEmYbAvUfJTFzub6BRzZjyXxmkyvkYpIzMFQFmY2AAuSfAS1q4pMF3Rlq4vpcGnhyeZOzuOmwjHEONJhVNLCHNVbR643A5rR5qPHczM+hY6nujnff2S6EE1unwhYa6JeLY1Kpyuark3eo2zMfWYdF6dbeUtKWFShQq1NGdaLnObad02CjYakSCq+jUZNL79Tcbn3SJxPHGphq1IWDNTOXxKkNlPgbWhOxyWF0JLHLMzSxWob7KhV9gsJYcJw5N6jbnb7z7ZA4fg/SELsBq34e2aOwA00tFWviS3+F1/Jmj65bvHgjvz8o1bvL4D7o4dvOI5nymotI4GjfxfKWfCav0eU/V0HkNvhK6kO7745QqkLobXGtoxpj2IpZW205Rtt4d4kmIGJEdo1CFyX7oOi8tY3aK2gIbraa8vlGy15IeRilr2gAVRbezpEM14C3WNtGJisogjeaCAZItfiSv+rIc9F1P9pO4Tw/KRUqWz8huE9vM+MRTVaYsoA8haKp4rWecsulJYR3KqIw7LWpUkOtXAjb4jSVeNxg26zNCOXg0zltWRdXihJsoA8b3kdxc3ciwN95ZcJ4aGUs2i2PsFtZDxHB2cIik/SOA2lsq2LH25be0idJU4xg5crXJ8mi4HwhaiBkdLtaylrZr/ZJ0k+tgmpNlcWI5dR1HUSHVyUqfJURfKwAmS4Txio+JNV2JujAAknKvdsoBOg0m5wUXGK8mfGeTfYeob/M8hBxDtEcnoaAIU+tY96oRpdj06DaUxx7VbBdF5kbefjJ/DmVdhr1O8se2HfLIxHcBhrat61vb/aHWPKSG6iTuH9mamLPcsijeowNvEAfWMzylnlg1nhA4NRaqwpKATa5vyAsCT4fjM32xpZMR6BcpcWz5GuMx1C3HQbzddpMdS4VhfoSfzip3Uc2JNvWdxyUdOtpzzheDIvUf1mudd9Tck+JlUW7Z7Y9eSq7/AK135JOEwwpoFG+7Hqfwi6z6RRMZqHWdNJLhEVxwJMR1McMbb1TGMboDu++Jo+qI5R9WIo7GACxBEgxV4ACGYmGIADNGXMdaNOYANPr5yOzdPcY65jFYXjEwa9BBGbHrBAiJrVoyteaTC9iHe/pnCdAnePtJ0Hxl5geyWGpLcorkHeoQzXt9UHYeQnm1W2d53RRiKFCrVH0NN38VGn8xsPjJ+B7AVXKvXqKnVFGdgOma+W/lebSvxClTW17HXTTLa2lgNjKnFdoGYWRTYXAOSw15k7mWxhtKLLXMra7iirIToLgk9I9wvvL6Rt228F5e/eV5woqvmqgksbnMCAANBp42k/G44UqZYC9hZV6tsqidqEouPCMLi8mf7ZcVuwoKdLA1PeCF+EidmaCvUqB1DAINxfcmVeKwVYFqlZW1N2Yg5bk/DpLXsi3fq+IQe8tOfOUnZll+MRNlQqAKFAAAFgALAeUI0rsAupOwGp902f8A0LDothRXl3mJZieZ1NotWyAin3f3Rb5Sn8QvCGqGQOCdm3ezYi9JOjKQzeSmavH8Zo4XDl9qVMaC+pJ0Crb6xMztfE2GZ2sBclidh1N5huL8WfHVgoutGme6LWsObHqx+Rle+dssIhdJUxwuWwq+MqY7EtXr7A2VeSgE5aa+Ave/MkyY8OmgUBRsBYCNu07FVSrjhGKMcCc0RfWGYkS4kG0bqbRwxFXaACKO0apHUiO09o0vrGAChvADBzhHeMBUOCFEAGjFSPMZHcwGNNGHaOuZHYwyQ7BaFCzQRbkS2myxfbFEPo0bMzWGRRmZtdNPOMVMTXbVlsOmcKfI2BtNnw7sDhKJJRXLNuzViT5DTQSTU7N4Yesj+ZqtPOynJ9HYhGC7MRR4pSQWekUI+sPpL9e9a/vj9DiVOp6jXHQXv7prR2bwhBuja9ajfjItXsDgnII9INeVQj48pXjPksbj4Mdj8SM1hsN/OVeKCsULEXDEqt+QBUsR+8bC/SdPHYfCAWNMn9o1ahPmTeN4X8neApkslAMx5vVqPfwJZjpOlHUxhGMVngxSg28s5B2oxH0Fr7t/T3vumlw/ZmjSwwdX0FNXzruxsGBNt9dJouPfk8wmIIUq+GcXymmbo3mrXB/hMpavZrFYXCCgWFemjHK9HfKdQKiHUWN+spuuVjzHgsrraeGbFcTnpq32lVv5gD98YqVfv/GZrhHHmCijUVlZdEzIwDDoNNxK3jvHGf6Klc30a3PkV/GZVFt4QX2KlZf2FdoeNHEOKNE3UE3I+sRuT+yPjDwtFaahR7TzJ6xnBYMU16sdz9w8I8Z2tNSq1l9nL5lLdLtj2aNMYmCahgYwrwzE2jAO8RV2ihE1IAIp7Rknvx6nGK3rCMBypA8FSAbQAIGHECKJgATGRqhj1QyNUMQMbqNGKrWBiyZX8RrH1R7ZVbPbFsIR3PA3/wBQHj7oJDywTnfiJGz4KPSaetJ1b1D5QQTnwNbKnnG6POCCLySLfBerCbnBBJIhIj8Y/UJ5ypoc/wB0ffBBCXYeCVhPUP7h+U4/wr9Z7D8xBBL6PzI/U52t+ev7/sXMS28EE7jKfAfOFBBGMEIwQRgEImpDggA2kYxHrCCCMBx9oS7Q4IANmKaCCADdSRqkEEBMjvKjGeu3shQTFqvkLaPmI8EEE55sP//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AutoShape 5" descr="data:image/jpeg;base64,/9j/4AAQSkZJRgABAQAAAQABAAD/2wCEAAkGBxQHERMUERMVFBQTGBIRExcYEhYXHRgaFhMZFhgYGBgYIDQgGRomHh0YIjEhKSkuLjouGB8zRDUyNygtLisBCgoKDg0OGxAQGzQmICUsLTA3LCwtMC80LCwsLCwsLzA0LDQvLC83MDQsLCwtNzctNCwsLiwsLjQsLCwsLCwsLP/AABEIAMUBAAMBEQACEQEDEQH/xAAcAAEAAgMBAQEAAAAAAAAAAAAABQYDBAcBAgj/xABAEAACAgEDAwMCBAQFAQQLAAABAgADEQQSIQUGMRMiQVFhFDJxgQcjQlIzYpGhsRUkU5LhCBYlQ0RUcnOCtMH/xAAbAQEAAwEBAQEAAAAAAAAAAAAAAwQFAgEGB//EADYRAQACAQIDBAkEAQMFAAAAAAABAgMEERIhMQVBUfAGEyIyYXGRobFCgcHh0SMzNFJyorLx/9oADAMBAAIRAxEAPwDuMBAQEBAQEBAQEBAQEBAQKn3z0zVdSNQ0+5qwH3omoNDbyRsdmGCUUbsgH58N8SY5pE+3G6nrcepvWI094rO/OZjfksnT63pqrW1t9ioiu+MbmCgM2PjJyZGuNiAgICAgICAgICAgICAgICAgICAgICAgICAgIGIalGcoHXeAGK7huAPglfIEDLAQEBAQEBAQEDDp9XXqiwrdHKHa+1g20/RseD9oGaAgICAgICAgICAgICAgICAgICAgIFL6f2U+m1i6h7UO2268sKyLX3gqEdyfyhSAfrsXxiSzk3pFNv3UMeimmqtqJyTO8bcPdHnu8N56rpIl9F9Q60NM/pVo993kom32A+Da7ELWPpk5PwDAxDXavGfwtWPhfxfuP6fy9vj/ADfECC693R1Hpu4p0sunw4u9Qj9a6lLZz8DjHzOL2mI3iN3GS1qxvWN3NOq9563qjMLNQ9f1rqJp2/b2+/8A1Mzc2qzRO22zHz6zURO23D+yPr6xqamDLqtQCPn8Taf+WwZBGqyx+pXjWZ4n3k/0v+Iuv0BG6xL0zyLUGcf5XTGP3B+ZYpr7R70brOPtO8e/G/2X/tP+IdHXGFdwGnuOAqs4K2E/FbnGW/ykA/TMvYs9Msey0sGppmj2fotfUKG1VViK5rZ0dFceVLKQGH3HmTLCr9k9rW9Esay0UIfSTTqlBYqVQ5DOWVcn4AxxluTmS5cvHty22Z+g0M6WL73m3FO/NcJE0CAgICAgICAgICAgICAgICAgICAgYbtXXR+d0XHnLAf8wIbW93aSkMEuFrjjbSpvYE+MisHH7wKDrbepW6YJpaKqfUosq1Hq3tvsstC77sV+LTg4YsSN3xAjbdX1irc1mkqs5Zh6N5QpvFdZ9PLblIqVkUjkeo55gWbpH8RiHZNVU+mtPqMld+1A5Z1SmqiwHBAGC7MPJPx4Cz9R0ui7hzXqK63dX9ANjB9Q172WqwYY4Hkj6H6GeTWLRtLm1YtG0xupvWP4TsmTpL93khLh/oBYg/5U/rKeTQ0n3eShl7Nx250nZz/qXTrek2GvUVtW/JAb+oA43Kw4YfcGZ2XBfFPtMrPpr4Z9r6tRlDjB5EjiZid4QxMxO8Ogfw975s0ltem1Tmyqwiuqxjlq2OdquxOWRjhRnkHA5B41NLquP2Ldfy2tFrJyexfr4+Lr8vNIgICAgICAgICAgICAgICAgICAgIGl1vVtoNNfagBaqq2xQfBKIWAP2yIHLdJt1Wp1Y9Gh3cV63ThqeSuoqWwl7CDhd5cAefP0gWtFCDAAH2HECJ7g7jo7fQtc3OMhByT5xn+0HB5P7ZPED57V19/U6ms1Ffp7nJqXaVPp7VwSCc+d3JwfsIGTquv0pPo6g1v4yrVmwLuHG84IryD5bHmexWZjfZHbLStora0RM9I36q915U7RZPwjvS9/rKleC1SllAsdec12YwAV3fXacTxIt3a/etersTTqux3dK6KGIG2hKQzWizkXDIcAqTztGB7jAsPV+lafu7T7X96Nk12LwVION9bEf+RH1BnNqxaNpc3pW9eG3RwzuDolvb17U3jkDcjj8tiZwGX6H4K+QfsQTjajBOKfhL5/VaWcNvhPRFaptiMR5ALD9RyDI8M7ZKz8UWCdstZ+MP0/VYLVDDwwBH7jM33077gICAgICAgICAgICAgICAgICAgIER3H6hWkICUe5KrwFzmqxXRs/QZKnP2gcy6JorenavTJb7WXR10sGcAn0Lb6UARfzMUCtk+ADxk5AXGBFdR6TVqdRRZ6afiGZdPVYwLBAdzFtucMQN+M/JxnmBi6z1NOiM5rvOsXZZwNjMt6WLWK/wCUo/OzEYxx6bHxnHsRMztDm960rNrztEd6E0SsdHeR72u9TB3sd72ezJWwA1ktwa/APE16xGPDOz87z3vq+0qcXWZr3Ry579Ymd4iOk98JbqXT26nobGdqG0yJYfRbd6ltenO1rVsDfy2DLlfaw/LkjPGO/RmKjsnSLpRp2V3TcbQzud6sce5WH5Dx4HB5zmBudidUt6Nqn0OpzZkCyi85LW1qa6q0CrwvpgnceP7vkmBr/wDpBaNW0WnvOd1VwXgeUsU71+35QefpOb14q7OMleKsx53cr0wbWJtHLWEVr9zYQqgfbJAGf1+ZjRj/ANWIhgVx/wCvWsePnz+z9PaBwAUUNirbVkqQDhFOVJ/MOcZHyCPibb6JswEBAQEBAQEBAQEBAQEBAQEBAQEBA5v1/SL0nqenWpSq203kgLuZmbU+q/uPCIC+5jn+wDzAlYGHV6VdYu1s4yrAhipDKwZWVl5BBA5ECi9Z6RVpNRTptMgUfzNVaC12bLHDLXvvXJQgC0gn/TiWNNTiv5/LG7c1PqdPt4/9s7REx+mesdImFjFX4jUU15JWoG98nyR7agfr7st+tct66+1YowPRbTceW+omPd5R856/b8vT2rQdT+IJt3AFQnqH0wGf1GG3+0vliucZPiZj7hOQNP031Wv0CVnAra/U2HP9CUmrH3y1q/6faBN901jXOlWcLVXqdRb/APSaLKFU/TJsYj/7RgcM/h9p3ZqnFZf8PXbrGUVkk+kuagAM5Y2Gv7+T8YlDFSLai1vBmYKRfVWv3R+Zdv7C6Rf0ill1Dc5VVUYwcDdZacf12WtYx+20fEvtNaICAgICAgICAgICAgICAgICAgICAgc/76OOpaEjHFdxYlgoH82pU3HySdzhV+WYfSBuwI3XdKW/c2LHYnO38Vcg/QANgfpiBB9G/wC2ajUX/wBO70axufIWr2AEH2upwXVh/efqZq6Km1eJ8F6T6mL54xR3fL7T1jwmPg3ulUDXesW9UC5ztdWNeEob01XepDcsHb7h/wBpR1N+LJL6fsTTRg0VI25zzn9/62TOm034fPvsYHHDvux+hPP+8gazPAjOna22rqx9PT22hdJsDLwgey5Xw7nhPaqn5P2MDN/EDVHtvpmqsdgdVrCtOVzyz+0LWDztSvcR9cE+WM8tO0bubW4YmWv/AAU6WtGnu1H9VjCkDGAq054A+pZmJ/RfpK+lrtj38eatoqbYuLvnm6RLK2QEBAQEBAQEBAQEBAQEBAQEBAQECndD6Jq9Pr3uuYbCb9zC5m9UOwNS+ljChF4z5G0gZ3EyS1qzSIiOfip4cOeuovkvfes7bV26efuiu9rBV1bSkqp/7OQGZ8Ku68LkDy1hztUD5YyNcScCK7h1a6CtribM6dLL1CtYqsVXhXK+1snGFb6wIfp6t0rRL/3m0YBcsPUfCqoLeAWI4HAzxxNuJ9Vh38IfmGSs6/tHhr+q3hty75+nf18U/wBM0Y0SqqWFkRVqC+zAKALkEDOeCTknzMR+nt6AgSXZq5XUt/dew/ZKq0A/2P8ArAof8emcN08EA0l7ifP+IFXbn48bsfPmQanf1U7K2r4vU22Wj+D6bemIT/VbqWB+uL2X/bGP2nWD/br8nWmjbDX5QsPT+4dP1Kz06rAzbTYuAcMqttYoxGHAJGcf3D6yaazERMx1d0zY72tStoma9YienzSk8SEBAQEBAQEBAQEBAQEBAQEBAQEBA573zj/qOmyyp/JZS5wWy9y7FrBB97YcZ+BvgbtwYqdhAbB2kgkA/GQCCR9siBVe67LV0zV2W12G22irbXWayo3b2ySz+VU+Rjg/HjvHG94hV1uT1envb4ee+Pz8m41Za3T1LzsD3YIAU+koVQdv5RvZDwP6Zo623DSK+P8AD470Xw+t1V88/pj72/rdv6YX1EA06dVJy2y188+Tg1gE/vMt92kYCBLdlrjTEn+q7Vt5z/8AE2Af7AQNL+JvSl6r03UZTe9SnUVYOGD1jOVPwSNw/QmeWrFo2lzasWjaWXsW/TpotPRVbW7JTWzqHUt713Eso5GST8REbRtD2sREbQz9vdp0dAbdUbGwvpVh33Cqvj2Jx44Xk5PA5ndr2tERM9EGLS4cVrXpXabTvM+KenKwQEBAQEBAQEBAQEBAQEBAQEBAwVauu52RXRnTG9QwJXPjcByIGeBzbr2oLdbIwuF09Natt3PlmscqP7EIwWc/2qP6oEtAq3clbXarSphR77btwDZwiKo3YZcH3MM5PB8cmWdJXfIxPSDNGPRzv3zt55T/AB84bdKerfblC67aKsKQpXc7uzElhwMJwOf1kmun24j4Kforj20tr+NvxEf5T0pPpyB6IEl2lrFTT6apifVtrfUAEHkGzLHcBt4LjjOef1gQfUtavVerHT3VoaaUqULdVY/qPaWYmlANp9oILnONreACSE717piaTTh6ErrbSH16htVF9qkFCR+VWUkE/fPOMQJ+AgICAgICAgICAgICAgICAgICAgU3tjsxujalbXsRhVXdSm1CrWeq6MXtP93sHjyST9pLfJxViNuijpdF6jLkycczxzE7T3bb9PquUiXnK/xZv6xrlVvyugYBMthNNUAGduFQszcDklRjgNAm9Xql0i7mDkZA9lb2Hn/KgJx94FYLjU65CPWIrpbHqVEEGy185NgDqPbgY48j4l7Qx7cy+W9Kr7YKV8Znvnu27uk9e/p3N3QaoUPeT6nNw/JQ9mQlNSkEqp285+hkWrnfLLQ9H68PZ+P47z/5SmdHrF1gJUOMHad9VlZzjPiwAkc+fErNlngeOdoJ+gJgRR11+j/CVVWsq/g+mL7QMbrtXXWz45GSgYf/AJGBJd09Ju02tTV01m+qwU16lAfcoqclWVfLV+7cyKQSaq/I3AhL6jUnuRDVVXalFilbbbK2qO0jBWuu0Byx5GSAAOeTgQLBAQEBAQEBAQEBAQEBAQEBAQEBAQEBA5b2+hs1fU7Tv92ruQcjYQgVMrzkn28k+PA+chPmBTwP/aXuUqV0tIAZTay5tvyPWBIXOB5JzgD4l7Q+9L5X0rmfU0j4z37eHd3/AMfu3umqMNkr7tXb5tes5AXAXZ+c8flPEg1P+7Zrdi/8DF8v5lYpA1CBq9Ws9Gi5v7arW/0rJgWLQ9Br3pa3u/kaWoKVGAdO7WI/6guf9IE3AQEBAQEBAQEBAQEBAQEBAQEBAQEBAje5Oqf9E0l+o27/AEK3t2ltudozjODj/SBCdG7ht1F9qHa4Ott065dEKVJplsJC+bCG44592fiBUuzma99Q7ePW1RQE4ID6hySEH5gSP8Q48YAwCSE9qrrayBXUHGM5NoTB+mME/v8AeBSdPuv6q21VVaaURwmosZQfUsJVsLtd/fna3jOf0u6GJ4pl8v6UXpGCtZ6zPhEz9+cdO5P9F1D4uWpa3K33bw1uwqCFKkAKfPPnEh1P+7Zqdi/8DF8v5TOlsezPqVhCMYxYHB/2GJA1GeBp9ZG7T3Dn3IycHH5ht8/vAvyjaMfTiB7AQEBAQEBAQEBAQEBAQEBAQEBAQEBA+XQWAhgCDwQRkEfQiBVh2z+B1qakMDUg1975/MLdQasYGMbQiuM+efvAqPYSbtMtmNosAsCivYCXAYuWPusbnGfygYUZxuIa3fncbdPNel05xqNRzuz/AIdecFhgE7jggYB8E/E6pXitsg1OeMOKck93n4fmG/0bRjQUoiqq4GTjJyT5ZiwBZj5JIzmbuOkVrEQ/K9ZntnzWyWmZ3nv/APs8vlL3W9PXUnep9O5RhLVA3DnOD/cv1U8TnLhrkjn9U2g7Sz6K8Tjnl317pSXR9adfSrsu1/cli5ztdGKsB9sjI+xExLVmszEv1DBmpmx1yU6TG7dnKVqdWXfSwHyUH+tiwN7vTpWt6jav4Z2FezauzUNQUt3H+Y+3/EXG3C8/lPBzxJS1I34o3U9Vi1F7U9TeKxE8+W+8eC20KUVQx3MAAxxjJxycfEjXH3AQEBAQEBAQEBAQEBAQEBAQEBAQEBAgO/dYdD07VMrbWNbVoQMndZitQB8kswAH1MCt9Bo/DUIMHOOcvvJI4yxHAPA9o4HgcCBzbufrVfTer6h7WYbU09K4zjDAO2WX3ADg4GCc4yBmWMF4pMzLK7V0mXVY4pSImI58/HpHXlz3nnPKOu2+yeHfFLflR2GPzBqgD+zPkfvNmvFaN4j71/yw8PoL2llrxb0iPjeP4fI790wPuDr9fdU31+Fcmc3vwRvbp84/yjzehPaOP3bUt8rx/Sf7Q1q9SS+2sk12W5QkbfFNStwefzBvPzmY2e9b5JtXp/T6TsnTZdNpKYc0bWrv/wC0z+E9IWi1OpjeqKTjfdpU/wDFqa1//sC/QPGO0ZPAHJgfFFy6hQyMGU+CpBB/QiBkgICAgICAgICAgICAgICAgICAgIEZ1TrdfTnSsgtY7VrtHwHZhvJPG0bWP14gcK7i7q1XcnqZvdabHV66sKFCo4eoMAN2eFJ92c55xiZuTW2rkmI6MjL2jauWYiOUMmu7st1VVdFStQqIoscMAWPI2IUA2r4ORg8gcY57zayOCJx9Z+yTUa+PVxOKec/ZFd4UOF0Wsfn8RQlNjHHNi52EnwCyfOP6TJ8tZvjj6+YfT9i6qMWX2v1Rt+8/GeUeEztO0btKlFdQcLz87cf8zJva2+2/3fo+DHjvSL8Mc+/h2/PNlZto+T9ABkkngAAeSTxicVrNp2hLnzUwY5yXnaIjd1vtrpp6Tpaqm/MoLWc597sXf9skj9pv1rFYiIfkmbNbNktkt1md/qk50iauv/8Ac5/+Z0X/AO1XAvsCK7o6c/VtM9VTBWYpndkKyhgWRivIDDIP6zqsxExMxuiz47ZMdqVtwzMdY7mv2j0Ruh0ursubLDbtQYSvKqu1M8ke3cSfljPcl+O0222R6TTzp8NcU2m23fPfz3Ts4WSAgICAgICAgICAgICAgICAgICBqarplWrYO9YLKVIbwfbu28jyBubjxzA/PvfHRf8A1GtqqtcPXbv9FxnIVCBiwfBAK8jzyePEzc+jmZm1PoyNT2fabTen0Rq1NrCtdW0vcfTry2ASQfn6YyZV0+Kb5IhS0uGcmWKz3dXV0oo65pmodPYAKbKiNprKgYUgH2kcYIOPBBIm4+kULXdhnorFhrqUoZgB+I4I4xgNnDHH6eJXy6amT4NnQ9uanSbxHtRP/V8I26rT2x2rToyt/qjUN5rYABFz/UgBOTjjJJ+2OZ1iwUx9EOv7W1Gt5ZJ2rHdHT+1c727hfV2OlVjpVTlQUYrvceWJHJAbgDxwT8iV8+otGSKU8/B81qdVaMsY8fjz/wALLr+9KdCFUA3WgL6grI2qccguTgkH4GTLGTPTH70reXU48XvSk+jdUr7g9Bq9wxqKQ6kAMrJi3afgjgciSUvF44qpMeSt68Vei3aTufTap7ED7WqFzOWUqqim9qHJY+0DerAc/GZ07TMBAQEBAQEBAQEBAQEBAQEBAQEBAQIvqPcGn6ZalV1oR7MbQQcDJ2qWYDCAngFiMkGe7TLmb1rMVmY3npG/X5JSeOnLu9Kqep9S1Gm1Z9lmk0/pAjx/PcOyNjht5q4/SBVU7Sq6PWVDNp9RtxXeWZqGGNrKWIxUHz7lJzzwSBPNo6vIrETuxVd3V6VxX1Kt67kytd9bZyoB/Jap96nCHByNzEnAAA9erPrtQjhQNZpLgMMouqrubx5HpMOT9QvzAiup9bt6bpWFVQrrdlrW2vTPQlZZiGbbY24luArBcZOcniR5rTWk2jqiz3tTHNq9YU5UCgAAYAwB9vpMGZmZ3fMzaZneerx3FQ54HAH78AD7z2tbXnaOr2lLZLbV5zLofY3TBobtGpsQ3W2tqrEDq21E0tqKvtPgF1yeRuJ58Tcw4/V0ir6TT4fVY4qmOj9mt1JdU9rr6esQqpRt/D6/UaqwEEYwQ6L5PgyVM6IBiB7AQEBAQEBAQEBAQEBAQEBAQEBAQIXq/a9HV7PUtD5KojhbGUOqMWVWUcEZJ/YkeOJ1F7RExE9UGTTYsl65L1iZr0nwaffncJ7eoDLnczZBwD7ah61owfk1JYB9Dz8TlOp38XO1bOua7RvRd6Diq/a/u/NU9bKMryDh2Of8sCI6bR1boCbGqq1dYG1dlu04WoIqkOANoKgnHJJPMDW1HeGiFhTVdNdHJ53aWpyQDjcfkgcfX94GWjvzYB6Whu/pGE0z/WvKjGB4NoH3VPgmBC92d63XU+jq9M1Fd4GcofU9pHKq5AXDAMDknwPvBMbofoV3/VTwuptUfn/D6JrCpL4GTuIGVy3g+Mc+ZSjQ4++ZZ0dm4o6zK69B/D9LJY6LqBfB99uitbGSRtUKgC8YJwPnGTLOPFTH7sLmLBjxRtSFo7LsXqnUvVr091K06a2otbpmp3NbdURtz5wEb/xyRK6Mo28DgQPYCAgICAgICAgICAgICAgICAgICAgIGp1DptXUggtQNsJZfPBKNW3j4KsykfIYwNXqXQa9fVVXuev0SprZGG5cIUxuYHIKkg5+v1gRXU+wNH1Ciyplfc6lRa11j2KfhgzsTwecePjxA5x2j2InQjepJGvosPp2kHCjzTYi591bAe4fPvWB1Lo3dNOtpraxlrsY+k9eScWC40Mq8cj1BgH7j6wKb3boNL3Hbfqdam+nSepVUNzDC059ZiFIyS4Yc/FY+sC4di9vr25pErCBHcm2xQSwVn52BjyQgwg+ywLDAQEBAQEBAQEBAQEBAQEBAQEBAQEBAQEBAQECt/xE68e2+n33IwW3ASnK7vexwOPnHJ/aexG87PaxNp2hx7trv60XWW9Q33NYtSLaiVrhay5AZFxnlzyMyzbSZOtecLdtDl61jeFy/hpRp+6antZblbS6rUupztU+pqV1Sn74ATIP1P1ErWrNZ2lVtWaztPVG6vubRaheo1m0tQ1tqVlVbNnrpm1aweW22F+fGCDnBE9rS1p2rD2lLXnhrG8rH/CTvC/uRLq9WVN1RRwVXaCjDHgcZDA5P+YTvLhtimIlJnwWwzEW8HQpEgICAgICAgICAgICAgICAgICAgICAgICAgICBw7+O/Xfxmop0iYK0Yttx/3jghVPBxhDn4/xByJa02OZni28/Sf4+a5o8Uzbi28/Sf4+aldudHt7h1lenrIXfyzHBC1rjc+CQd3OMc5OPvLupz2xTyaOr1N8M8u/zu/S3Suj1dK06aetf5Srsx/dke4t9SeST9TMmZmZ3lhzMzO8vz9/ETsVuzrt1AJ0lrfyjn8jHJ9Jz5P+VjnI48jJt6bLt7Pnz9V/R5tvY7/PnvaHbXWn7d1VeorBJTIdRj3o2N6c/XAI+4Ev6nD6ynLrDS1mn9dj5dY6P0v07Wp1Kmu6o5S1EtQ4xlXUMOPjgzEfOtmAgICAgICAgICAgICAgICAgICAgICAgICB4x2jJ+OYH5x/iL0xadZZqarTadRazmtqWrdAy7hgNyQqjnge3YfnMs4M/q55wt6bUxinnHJUvVrv5DjPt+RkYOePp+s0ZtiyxvvDXm2DNG+8c9urpfYPfd/Rqb31HqajSVABXJLFbXYKlS2McFTySCTjH3ANDUY8fHEY56svVYcXrIrinr9Pqqnd3ct3dNwt1DBEr5qqVjtr85yT+ZiPLED9pbw6WuL2rTzXtPoq4fbvPOPs0+l9JfqYWxxbXpSSN61bntwMlaVONxx8+P8Agw59Zvyor6nX7+zjl3ftvr2j6NRptIGuQqorVbq2Lrtcpi10BRDkH5AAH0mey1j6P1WvrFfq0klCWUEjGdpweD94G9AQEBAQEBAQEBAQEBAQEBAQEBAQEBAQEBA+GqV/Kg+fIHyMH/aBF09raKgYTRaVR5wNNUP+FgZep9Dp6lpm0zKUqcbStZ9PAxjjb/x44gV2j+FfS6ST+FDZ+GssYf6Fp7vL3ilN1dr6aipakRlrQ5RRbZ7QcZVTuyFOB7RxnnzPHiRTQ1omwVpsxjbtGMfp8wMyIKxgAAfQDED6gICAgICAgICAgICAg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7" descr="Image result for 21 yea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2" descr="https://email.nhccare.com/index.php/mail/viewmessage/getattachment/folder/INBOX/uniqueId/3398/mimeType/aW1hZ2UvanBlZw==/filenameOriginal/eb34b8e671a211aec8bef0eb0a617332/attachmentId/1"/>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2" descr="Image result for ban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TextBox 26"/>
          <p:cNvSpPr txBox="1"/>
          <p:nvPr/>
        </p:nvSpPr>
        <p:spPr>
          <a:xfrm>
            <a:off x="4597669" y="1115741"/>
            <a:ext cx="4367451" cy="163121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b="1" u="sng" dirty="0">
                <a:solidFill>
                  <a:schemeClr val="tx1"/>
                </a:solidFill>
              </a:rPr>
              <a:t>Volunteer Appreciation Day</a:t>
            </a:r>
          </a:p>
          <a:p>
            <a:r>
              <a:rPr lang="en-US" sz="1400" dirty="0">
                <a:solidFill>
                  <a:schemeClr val="tx1"/>
                </a:solidFill>
              </a:rPr>
              <a:t>This past month we had a special event for all of our facility volunteers.  A cookout lunch, special music, prizes were all provided to express our appreciation for all they do for our patients.  If you would like to make a difference in the lives of someone special, please contact our Activities Department and volunteer today!</a:t>
            </a:r>
          </a:p>
        </p:txBody>
      </p:sp>
      <p:sp>
        <p:nvSpPr>
          <p:cNvPr id="28" name="TextBox 27"/>
          <p:cNvSpPr txBox="1"/>
          <p:nvPr/>
        </p:nvSpPr>
        <p:spPr>
          <a:xfrm>
            <a:off x="4625461" y="4527499"/>
            <a:ext cx="4367451" cy="2262158"/>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500" b="1" u="sng" dirty="0">
                <a:solidFill>
                  <a:schemeClr val="tx1"/>
                </a:solidFill>
                <a:sym typeface="Wingdings" panose="05000000000000000000" pitchFamily="2" charset="2"/>
              </a:rPr>
              <a:t>NHC Policy On Abuse</a:t>
            </a:r>
          </a:p>
          <a:p>
            <a:r>
              <a:rPr lang="en-US" sz="1400" dirty="0">
                <a:solidFill>
                  <a:schemeClr val="tx1"/>
                </a:solidFill>
                <a:sym typeface="Wingdings" panose="05000000000000000000" pitchFamily="2" charset="2"/>
              </a:rPr>
              <a:t>NHC has a very strict policy regarding the prevention of abuse.  Extensive background checks and license verification are completed on all partners.  Mandatory training is provided that defines the types of abuse and how our partners respond to any allegation of abuse.  NHC Chattanooga is always actively ensuring our residents are well taken care of and free from any form of abuse.  If you have any questions, please feel free to contact us.</a:t>
            </a:r>
          </a:p>
        </p:txBody>
      </p:sp>
      <p:sp>
        <p:nvSpPr>
          <p:cNvPr id="33" name="TextBox 32"/>
          <p:cNvSpPr txBox="1"/>
          <p:nvPr/>
        </p:nvSpPr>
        <p:spPr>
          <a:xfrm>
            <a:off x="131636" y="4412259"/>
            <a:ext cx="4367450" cy="1815882"/>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u="sng" dirty="0">
                <a:solidFill>
                  <a:schemeClr val="tx1"/>
                </a:solidFill>
              </a:rPr>
              <a:t>Facility Emergency Management Plan</a:t>
            </a:r>
          </a:p>
          <a:p>
            <a:r>
              <a:rPr lang="en-US" sz="1600" dirty="0">
                <a:solidFill>
                  <a:schemeClr val="tx1"/>
                </a:solidFill>
              </a:rPr>
              <a:t>Our facility EMP contains necessary information for our staff during any type of potential facility emergency.  Facility staff are trained annually and can access at nurses stations and their departments.  The plan is always available for patient and family review per request.  </a:t>
            </a:r>
          </a:p>
        </p:txBody>
      </p:sp>
      <p:sp>
        <p:nvSpPr>
          <p:cNvPr id="26" name="TextBox 25"/>
          <p:cNvSpPr txBox="1"/>
          <p:nvPr/>
        </p:nvSpPr>
        <p:spPr>
          <a:xfrm>
            <a:off x="4597669" y="2796432"/>
            <a:ext cx="4396344" cy="1615827"/>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500" b="1" u="sng" dirty="0">
                <a:solidFill>
                  <a:schemeClr val="tx1"/>
                </a:solidFill>
              </a:rPr>
              <a:t>Patient Rights</a:t>
            </a:r>
          </a:p>
          <a:p>
            <a:r>
              <a:rPr lang="en-US" sz="1400" dirty="0">
                <a:solidFill>
                  <a:schemeClr val="tx1"/>
                </a:solidFill>
              </a:rPr>
              <a:t>Upon admission each patient / family receives information regarding how NHC Chattanooga observes the rights of our patients.  The booklet is a very helpful resource that inform patients of their rights and how our facility observes and protects these rights.  If you would like a copy please contact our Social Services Department.  </a:t>
            </a:r>
          </a:p>
        </p:txBody>
      </p:sp>
      <p:pic>
        <p:nvPicPr>
          <p:cNvPr id="34" name="Picture 33">
            <a:extLst>
              <a:ext uri="{FF2B5EF4-FFF2-40B4-BE49-F238E27FC236}">
                <a16:creationId xmlns:a16="http://schemas.microsoft.com/office/drawing/2014/main" id="{1CE81BC8-9EDF-4671-AC31-AAFDA4C0B8C0}"/>
              </a:ext>
            </a:extLst>
          </p:cNvPr>
          <p:cNvPicPr>
            <a:picLocks noChangeAspect="1"/>
          </p:cNvPicPr>
          <p:nvPr/>
        </p:nvPicPr>
        <p:blipFill>
          <a:blip r:embed="rId6"/>
          <a:stretch>
            <a:fillRect/>
          </a:stretch>
        </p:blipFill>
        <p:spPr>
          <a:xfrm>
            <a:off x="155575" y="160337"/>
            <a:ext cx="2475945" cy="1147938"/>
          </a:xfrm>
          <a:prstGeom prst="rect">
            <a:avLst/>
          </a:prstGeom>
        </p:spPr>
      </p:pic>
      <p:sp>
        <p:nvSpPr>
          <p:cNvPr id="37" name="TextBox 36">
            <a:extLst>
              <a:ext uri="{FF2B5EF4-FFF2-40B4-BE49-F238E27FC236}">
                <a16:creationId xmlns:a16="http://schemas.microsoft.com/office/drawing/2014/main" id="{5358B3C0-74F5-413D-B15F-74A8A9DEAFF1}"/>
              </a:ext>
            </a:extLst>
          </p:cNvPr>
          <p:cNvSpPr txBox="1"/>
          <p:nvPr/>
        </p:nvSpPr>
        <p:spPr>
          <a:xfrm>
            <a:off x="4557474" y="49638"/>
            <a:ext cx="4438831" cy="1077218"/>
          </a:xfrm>
          <a:prstGeom prst="rect">
            <a:avLst/>
          </a:prstGeom>
          <a:noFill/>
        </p:spPr>
        <p:txBody>
          <a:bodyPr wrap="square" rtlCol="0">
            <a:spAutoFit/>
          </a:bodyPr>
          <a:lstStyle/>
          <a:p>
            <a:r>
              <a:rPr lang="en-US" sz="4000" b="1" i="1" dirty="0">
                <a:solidFill>
                  <a:schemeClr val="tx2"/>
                </a:solidFill>
                <a:latin typeface="Angsana New" panose="020B0502040204020203" pitchFamily="18" charset="-34"/>
                <a:cs typeface="Angsana New" panose="020B0502040204020203" pitchFamily="18" charset="-34"/>
              </a:rPr>
              <a:t>NHC Chattanooga “Scoop”</a:t>
            </a:r>
          </a:p>
          <a:p>
            <a:r>
              <a:rPr lang="en-US" sz="2400" i="1" dirty="0">
                <a:solidFill>
                  <a:schemeClr val="tx2"/>
                </a:solidFill>
                <a:latin typeface="Angsana New" panose="020B0502040204020203" pitchFamily="18" charset="-34"/>
                <a:cs typeface="Angsana New" panose="020B0502040204020203" pitchFamily="18" charset="-34"/>
              </a:rPr>
              <a:t>2700 Parkwood Ave . Chattanooga TN .  Fall</a:t>
            </a:r>
            <a:r>
              <a:rPr lang="en-US" sz="2200" i="1" dirty="0">
                <a:solidFill>
                  <a:schemeClr val="tx2"/>
                </a:solidFill>
                <a:latin typeface="Angsana New" panose="020B0502040204020203" pitchFamily="18" charset="-34"/>
                <a:cs typeface="Angsana New" panose="020B0502040204020203" pitchFamily="18" charset="-34"/>
              </a:rPr>
              <a:t> 2019  </a:t>
            </a:r>
          </a:p>
        </p:txBody>
      </p:sp>
      <p:sp>
        <p:nvSpPr>
          <p:cNvPr id="39" name="TextBox 38">
            <a:extLst>
              <a:ext uri="{FF2B5EF4-FFF2-40B4-BE49-F238E27FC236}">
                <a16:creationId xmlns:a16="http://schemas.microsoft.com/office/drawing/2014/main" id="{5EE0AC1A-58A7-4389-A8A3-66396283F41D}"/>
              </a:ext>
            </a:extLst>
          </p:cNvPr>
          <p:cNvSpPr txBox="1"/>
          <p:nvPr/>
        </p:nvSpPr>
        <p:spPr>
          <a:xfrm>
            <a:off x="2781389" y="1303289"/>
            <a:ext cx="1645264" cy="215444"/>
          </a:xfrm>
          <a:prstGeom prst="rect">
            <a:avLst/>
          </a:prstGeom>
          <a:solidFill>
            <a:schemeClr val="bg1"/>
          </a:solidFill>
        </p:spPr>
        <p:txBody>
          <a:bodyPr wrap="square" rtlCol="0">
            <a:spAutoFit/>
          </a:bodyPr>
          <a:lstStyle/>
          <a:p>
            <a:endParaRPr lang="en-US" sz="800" i="1" dirty="0">
              <a:solidFill>
                <a:schemeClr val="tx2"/>
              </a:solidFill>
              <a:latin typeface="Angsana New" panose="020B0502040204020203" pitchFamily="18" charset="-34"/>
              <a:cs typeface="Angsana New" panose="020B0502040204020203" pitchFamily="18" charset="-34"/>
            </a:endParaRPr>
          </a:p>
        </p:txBody>
      </p:sp>
      <p:sp>
        <p:nvSpPr>
          <p:cNvPr id="25" name="TextBox 24">
            <a:extLst>
              <a:ext uri="{FF2B5EF4-FFF2-40B4-BE49-F238E27FC236}">
                <a16:creationId xmlns:a16="http://schemas.microsoft.com/office/drawing/2014/main" id="{3C7955B1-AC2B-4D50-8653-858503406FA8}"/>
              </a:ext>
            </a:extLst>
          </p:cNvPr>
          <p:cNvSpPr txBox="1"/>
          <p:nvPr/>
        </p:nvSpPr>
        <p:spPr>
          <a:xfrm>
            <a:off x="127287" y="2461811"/>
            <a:ext cx="4353306" cy="183127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500" b="1" u="sng" dirty="0">
                <a:solidFill>
                  <a:schemeClr val="tx1"/>
                </a:solidFill>
              </a:rPr>
              <a:t>Patient Trust Banking Information</a:t>
            </a:r>
          </a:p>
          <a:p>
            <a:r>
              <a:rPr lang="en-US" sz="1400" dirty="0">
                <a:solidFill>
                  <a:schemeClr val="tx1"/>
                </a:solidFill>
              </a:rPr>
              <a:t>For patients who have a patient trust bank account at our facility, their funds are available 24 hours a day 7 days a week.  Patients can receive assistance at our receptionist desk M-F 8AM to 5PM and Sat-Sun 9AM to 3PM.  When the Business Office is closed, patients can go to the Station 2 nurse station for patient funds after hours.  Please let us know if you have any questions.</a:t>
            </a:r>
          </a:p>
        </p:txBody>
      </p:sp>
      <p:sp>
        <p:nvSpPr>
          <p:cNvPr id="40" name="TextBox 39">
            <a:extLst>
              <a:ext uri="{FF2B5EF4-FFF2-40B4-BE49-F238E27FC236}">
                <a16:creationId xmlns:a16="http://schemas.microsoft.com/office/drawing/2014/main" id="{30956E9F-8F4F-482D-86E6-F760DEF7AC0C}"/>
              </a:ext>
            </a:extLst>
          </p:cNvPr>
          <p:cNvSpPr txBox="1"/>
          <p:nvPr/>
        </p:nvSpPr>
        <p:spPr>
          <a:xfrm>
            <a:off x="155575" y="6360408"/>
            <a:ext cx="4353306" cy="323165"/>
          </a:xfrm>
          <a:prstGeom prst="rect">
            <a:avLst/>
          </a:prstGeom>
          <a:solidFill>
            <a:schemeClr val="tx2"/>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500" b="1" dirty="0">
                <a:solidFill>
                  <a:schemeClr val="bg1"/>
                </a:solidFill>
              </a:rPr>
              <a:t>Thank You For The Privilege Of Serving Your Family  </a:t>
            </a:r>
            <a:endParaRPr lang="en-US" sz="1500" dirty="0">
              <a:solidFill>
                <a:schemeClr val="bg1"/>
              </a:solidFill>
            </a:endParaRPr>
          </a:p>
        </p:txBody>
      </p:sp>
      <p:sp>
        <p:nvSpPr>
          <p:cNvPr id="41" name="TextBox 40">
            <a:extLst>
              <a:ext uri="{FF2B5EF4-FFF2-40B4-BE49-F238E27FC236}">
                <a16:creationId xmlns:a16="http://schemas.microsoft.com/office/drawing/2014/main" id="{750C092D-B31A-4018-BD62-972AEF413572}"/>
              </a:ext>
            </a:extLst>
          </p:cNvPr>
          <p:cNvSpPr txBox="1"/>
          <p:nvPr/>
        </p:nvSpPr>
        <p:spPr>
          <a:xfrm>
            <a:off x="131635" y="1546629"/>
            <a:ext cx="4367451" cy="769441"/>
          </a:xfrm>
          <a:prstGeom prst="rect">
            <a:avLst/>
          </a:prstGeom>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b="1" u="sng" dirty="0">
                <a:solidFill>
                  <a:schemeClr val="tx1"/>
                </a:solidFill>
              </a:rPr>
              <a:t>Helpful Information</a:t>
            </a:r>
          </a:p>
          <a:p>
            <a:r>
              <a:rPr lang="en-US" sz="1400" dirty="0">
                <a:solidFill>
                  <a:schemeClr val="tx1"/>
                </a:solidFill>
              </a:rPr>
              <a:t>This edition of the NHC Chattanooga “Scoop” contains some helpful information for your reference.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468046</TotalTime>
  <Words>376</Words>
  <Application>Microsoft Office PowerPoint</Application>
  <PresentationFormat>On-screen Show (4:3)</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Angsana New</vt:lpstr>
      <vt:lpstr>Arial</vt:lpstr>
      <vt:lpstr>Calibri</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Better Way  NHC Sequatchie</dc:title>
  <dc:creator>Marie</dc:creator>
  <cp:lastModifiedBy>Tony Raffa</cp:lastModifiedBy>
  <cp:revision>1871</cp:revision>
  <cp:lastPrinted>2019-02-20T17:06:08Z</cp:lastPrinted>
  <dcterms:created xsi:type="dcterms:W3CDTF">2010-05-31T14:24:51Z</dcterms:created>
  <dcterms:modified xsi:type="dcterms:W3CDTF">2019-09-11T20:34:14Z</dcterms:modified>
</cp:coreProperties>
</file>